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586" r:id="rId3"/>
    <p:sldId id="591" r:id="rId4"/>
    <p:sldId id="258" r:id="rId5"/>
    <p:sldId id="549" r:id="rId6"/>
    <p:sldId id="553" r:id="rId7"/>
    <p:sldId id="589" r:id="rId8"/>
    <p:sldId id="590" r:id="rId9"/>
    <p:sldId id="260" r:id="rId10"/>
    <p:sldId id="575" r:id="rId11"/>
    <p:sldId id="261" r:id="rId12"/>
    <p:sldId id="259" r:id="rId13"/>
    <p:sldId id="262" r:id="rId14"/>
    <p:sldId id="592" r:id="rId15"/>
    <p:sldId id="587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6"/>
    <p:restoredTop sz="94663"/>
  </p:normalViewPr>
  <p:slideViewPr>
    <p:cSldViewPr snapToGrid="0" snapToObjects="1">
      <p:cViewPr varScale="1">
        <p:scale>
          <a:sx n="117" d="100"/>
          <a:sy n="117" d="100"/>
        </p:scale>
        <p:origin x="21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5DF5F8-FF6E-124E-BCF2-19638ED9A6FC}" type="datetimeFigureOut">
              <a:rPr lang="en-US" smtClean="0"/>
              <a:t>11/19/19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A51409-571B-DF4F-8301-88EDD7A6C7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0314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A51409-571B-DF4F-8301-88EDD7A6C70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3943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80F768-CA4A-9045-BC51-EB7B9A5627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BBFF9C3-9614-0A43-AF3C-FD5EE53334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23F27F-8A6F-4442-839C-FD4FB51279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03F14-63FC-F445-A378-3994631155D8}" type="datetimeFigureOut">
              <a:rPr lang="en-US" smtClean="0"/>
              <a:t>11/19/19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A13AAF-38B4-8B4A-8FF7-17375B40FE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D2D171-F1D8-6B40-B961-F492B9D69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C30B43-81F6-5B43-912C-6874492A6D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0271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9A3EE-5E02-8549-9C66-7FB34C522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B2B3A7-3471-D448-AA97-3E188414D2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5935C8-979D-E44B-87D2-48F243F439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03F14-63FC-F445-A378-3994631155D8}" type="datetimeFigureOut">
              <a:rPr lang="en-US" smtClean="0"/>
              <a:t>11/19/19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27E084-4261-974A-A3B1-CE73E6D567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FA4BF2-21B9-CA4F-ABF1-2F110B594B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C30B43-81F6-5B43-912C-6874492A6D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7644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BBF78C-328C-794F-A7DE-89AEAF8C76B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4EDC804-4FDC-8B4A-9923-A6E4B7CC35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CCE482-F5A1-8249-B2F4-1BCF0F99BB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03F14-63FC-F445-A378-3994631155D8}" type="datetimeFigureOut">
              <a:rPr lang="en-US" smtClean="0"/>
              <a:t>11/19/19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0823D0-2059-B740-A04A-35E7445ACD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AC4A8F-444C-784D-86A3-A4D884B0C4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C30B43-81F6-5B43-912C-6874492A6D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1210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FDAD4-3E3C-0A48-BA1D-B9B18B9376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173203-0A81-CD46-9D2C-30123B083D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56B70C-D5FB-C24B-9F27-07A1A4EEE9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03F14-63FC-F445-A378-3994631155D8}" type="datetimeFigureOut">
              <a:rPr lang="en-US" smtClean="0"/>
              <a:t>11/19/19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8596A2-83E7-C045-ACF5-DA8FE10A5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B2D02B-9D9D-D647-9637-C657BD7388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C30B43-81F6-5B43-912C-6874492A6D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7387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51C086-A8DE-3041-9E2C-2597C46115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5F3719-472D-884D-9C51-D16C87D334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39285A-2A62-3542-BD56-CDF17B661C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03F14-63FC-F445-A378-3994631155D8}" type="datetimeFigureOut">
              <a:rPr lang="en-US" smtClean="0"/>
              <a:t>11/19/19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4D28D6-88FB-1A4E-B1E9-EFF68F8D87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2625B3-5CCC-434A-934D-A679B3137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C30B43-81F6-5B43-912C-6874492A6D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2970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CE3E0A-222C-8249-9F47-F56CF42E79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9A0787-FF46-E043-90E5-6D09DA70D8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1D1D3E-EDC1-5C4C-A734-13899EAF05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323290-744C-924B-BA5F-5BC4DA50F8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03F14-63FC-F445-A378-3994631155D8}" type="datetimeFigureOut">
              <a:rPr lang="en-US" smtClean="0"/>
              <a:t>11/19/19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9E772F-5E84-E54B-BBB9-91D7136AF2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77F027-3433-4348-86EF-6A281D355C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C30B43-81F6-5B43-912C-6874492A6D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9887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C770F-8A3B-C940-AEEE-6A1451AE28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6BDA77-8184-1E4E-BF3B-15A4AF3FB3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5D6604-013A-B24A-B087-593D35E029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B119486-F5F0-1A49-BF33-4F5BCB9D95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9DC2E79-7C21-A74D-95E0-5CB1F18A5E1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F2E7D24-9D54-E945-BC5F-F11E453E59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03F14-63FC-F445-A378-3994631155D8}" type="datetimeFigureOut">
              <a:rPr lang="en-US" smtClean="0"/>
              <a:t>11/19/19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B747731-8EF6-CF4D-8A27-16BCE71F6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112411A-7545-4E4D-8083-E0BD4D3469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C30B43-81F6-5B43-912C-6874492A6D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5670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ACC2C0-6586-E645-861C-369F04B354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D2FEE6-6667-3349-830E-707B1B2209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03F14-63FC-F445-A378-3994631155D8}" type="datetimeFigureOut">
              <a:rPr lang="en-US" smtClean="0"/>
              <a:t>11/19/19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B31BAF-F906-8D46-AF71-495DDECAFA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D58BF2-24FB-F74A-990B-5029051744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C30B43-81F6-5B43-912C-6874492A6D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3216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B43FE26-B093-F643-A08B-C7427EF984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03F14-63FC-F445-A378-3994631155D8}" type="datetimeFigureOut">
              <a:rPr lang="en-US" smtClean="0"/>
              <a:t>11/19/19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2A02AB6-3CE2-4A43-A74B-7B151F6B4C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D6490F-0B9A-7746-8E78-D928B99EFA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C30B43-81F6-5B43-912C-6874492A6D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9729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30E42-AE22-F64C-8BA5-74A3965CA6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EAAA3A-1BC2-BF4B-B898-ABAEE996C7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4AC0C9-DF3E-C64C-8B68-0BC2884521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D4E5AF-3952-BF40-92C7-34CFAF6065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03F14-63FC-F445-A378-3994631155D8}" type="datetimeFigureOut">
              <a:rPr lang="en-US" smtClean="0"/>
              <a:t>11/19/19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9B50BB-57B5-ED43-B7B1-AE9A33BBEA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C15F11-EA50-EC42-8F80-A06A628621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C30B43-81F6-5B43-912C-6874492A6D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4239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896C33-D3A4-E345-88B1-79B4CA1A30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0D15BE1-3BAB-184B-ADED-B96EAACE55C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C7CA72-6B3A-EB4C-AD2B-B41479356E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59DBC9-03D9-D643-863B-0F69EDA20F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03F14-63FC-F445-A378-3994631155D8}" type="datetimeFigureOut">
              <a:rPr lang="en-US" smtClean="0"/>
              <a:t>11/19/19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78DF7D-F04B-B945-AA84-307AEC3CE7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183741-DD42-7943-B376-5AE9A2CF6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C30B43-81F6-5B43-912C-6874492A6D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4055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68E143D-C408-B044-AEB5-E96D0B1D60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6F1195-BF73-DD45-96F0-CCE43D3318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40BAB8-218F-3740-8086-56E3EB9DE9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F03F14-63FC-F445-A378-3994631155D8}" type="datetimeFigureOut">
              <a:rPr lang="en-US" smtClean="0"/>
              <a:t>11/19/19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6E1DF4-F9A2-4149-A74F-62ABB72EB7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DA504D-2CA2-DA4B-A690-4C95480A47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C30B43-81F6-5B43-912C-6874492A6D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9886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5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tiff"/><Relationship Id="rId4" Type="http://schemas.openxmlformats.org/officeDocument/2006/relationships/image" Target="../media/image5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C65135-1101-C447-91FF-F3C57ABA18F3}"/>
              </a:ext>
            </a:extLst>
          </p:cNvPr>
          <p:cNvSpPr txBox="1"/>
          <p:nvPr/>
        </p:nvSpPr>
        <p:spPr>
          <a:xfrm>
            <a:off x="0" y="0"/>
            <a:ext cx="12192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Marginalizing over baryonic effects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B32E59-41E9-7E42-B0C5-BDC8F2AADC5D}"/>
              </a:ext>
            </a:extLst>
          </p:cNvPr>
          <p:cNvSpPr txBox="1"/>
          <p:nvPr/>
        </p:nvSpPr>
        <p:spPr>
          <a:xfrm>
            <a:off x="0" y="1451482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accent1"/>
                </a:solidFill>
              </a:rPr>
              <a:t>Francisco Villaescusa-Navarro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8B067B-77DD-2842-8C03-34C20234C61E}"/>
              </a:ext>
            </a:extLst>
          </p:cNvPr>
          <p:cNvSpPr txBox="1"/>
          <p:nvPr/>
        </p:nvSpPr>
        <p:spPr>
          <a:xfrm>
            <a:off x="0" y="5867434"/>
            <a:ext cx="1219200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dirty="0"/>
              <a:t>Cosmological Simulations SWG meeting                        Barcelona</a:t>
            </a:r>
          </a:p>
        </p:txBody>
      </p:sp>
      <p:pic>
        <p:nvPicPr>
          <p:cNvPr id="9" name="Picture 4" descr="Image result for princeton university">
            <a:extLst>
              <a:ext uri="{FF2B5EF4-FFF2-40B4-BE49-F238E27FC236}">
                <a16:creationId xmlns:a16="http://schemas.microsoft.com/office/drawing/2014/main" id="{9B0D8648-C9D8-CB4E-A803-4A46D9EA3A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5097" y="2159368"/>
            <a:ext cx="3141806" cy="850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E73976A-F028-BD4F-9A67-72700470A942}"/>
              </a:ext>
            </a:extLst>
          </p:cNvPr>
          <p:cNvSpPr txBox="1"/>
          <p:nvPr/>
        </p:nvSpPr>
        <p:spPr>
          <a:xfrm>
            <a:off x="0" y="3987146"/>
            <a:ext cx="12192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400" dirty="0"/>
              <a:t>In Collaboration with:</a:t>
            </a:r>
          </a:p>
          <a:p>
            <a:pPr algn="ctr"/>
            <a:r>
              <a:rPr lang="en-US" sz="3000" dirty="0"/>
              <a:t>Ana M. Delgado, Daniel Angles-Alcazar, Shy </a:t>
            </a:r>
            <a:r>
              <a:rPr lang="en-US" sz="3000" dirty="0" err="1"/>
              <a:t>Genel</a:t>
            </a:r>
            <a:r>
              <a:rPr lang="en-US" sz="3000" dirty="0"/>
              <a:t>, Shirley Ho &amp; David </a:t>
            </a:r>
            <a:r>
              <a:rPr lang="en-US" sz="3000" dirty="0" err="1"/>
              <a:t>Spergel</a:t>
            </a:r>
            <a:r>
              <a:rPr lang="en-US" sz="3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365001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3FAAF02-A179-8543-B4B6-7B4F41007B90}"/>
              </a:ext>
            </a:extLst>
          </p:cNvPr>
          <p:cNvSpPr txBox="1"/>
          <p:nvPr/>
        </p:nvSpPr>
        <p:spPr>
          <a:xfrm>
            <a:off x="0" y="1156"/>
            <a:ext cx="12192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600" dirty="0"/>
              <a:t>The </a:t>
            </a:r>
            <a:r>
              <a:rPr lang="en-US" sz="5600" i="1" dirty="0"/>
              <a:t>CAMEL</a:t>
            </a:r>
            <a:r>
              <a:rPr lang="en-US" sz="5600" dirty="0"/>
              <a:t> Simulations: baryonic effects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D5B3133-AA23-7F45-AC57-95AB5BEA60A6}"/>
                  </a:ext>
                </a:extLst>
              </p:cNvPr>
              <p:cNvSpPr txBox="1"/>
              <p:nvPr/>
            </p:nvSpPr>
            <p:spPr>
              <a:xfrm>
                <a:off x="119920" y="3026229"/>
                <a:ext cx="2998033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=5)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D5B3133-AA23-7F45-AC57-95AB5BEA60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920" y="3026229"/>
                <a:ext cx="2998033" cy="707886"/>
              </a:xfrm>
              <a:prstGeom prst="rect">
                <a:avLst/>
              </a:prstGeom>
              <a:blipFill>
                <a:blip r:embed="rId2"/>
                <a:stretch>
                  <a:fillRect l="-420" r="-2521" b="-228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EF3DD641-936F-454B-BCCC-5F6D118C015A}"/>
              </a:ext>
            </a:extLst>
          </p:cNvPr>
          <p:cNvSpPr/>
          <p:nvPr/>
        </p:nvSpPr>
        <p:spPr>
          <a:xfrm>
            <a:off x="4757051" y="2024743"/>
            <a:ext cx="3374572" cy="2884714"/>
          </a:xfrm>
          <a:prstGeom prst="roundRect">
            <a:avLst/>
          </a:prstGeom>
          <a:solidFill>
            <a:schemeClr val="accent1">
              <a:alpha val="0"/>
            </a:schemeClr>
          </a:solidFill>
          <a:ln w="635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1C8D2E-16EC-3C47-B696-E00BC4F21B6A}"/>
              </a:ext>
            </a:extLst>
          </p:cNvPr>
          <p:cNvSpPr txBox="1"/>
          <p:nvPr/>
        </p:nvSpPr>
        <p:spPr>
          <a:xfrm>
            <a:off x="4757051" y="2248522"/>
            <a:ext cx="3337631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dirty="0"/>
              <a:t>Random Forest Regressor</a:t>
            </a: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DE5AE3A4-A531-8C45-AE90-2D671FDA9A62}"/>
              </a:ext>
            </a:extLst>
          </p:cNvPr>
          <p:cNvSpPr/>
          <p:nvPr/>
        </p:nvSpPr>
        <p:spPr>
          <a:xfrm>
            <a:off x="3200396" y="3199307"/>
            <a:ext cx="1274164" cy="3593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1FD0CF6E-4553-6248-8A73-C3F0AF170714}"/>
              </a:ext>
            </a:extLst>
          </p:cNvPr>
          <p:cNvSpPr/>
          <p:nvPr/>
        </p:nvSpPr>
        <p:spPr>
          <a:xfrm>
            <a:off x="8511549" y="3222885"/>
            <a:ext cx="1274164" cy="3593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644EEA2-68FE-FD4F-BE1A-43F36361F3C6}"/>
                  </a:ext>
                </a:extLst>
              </p:cNvPr>
              <p:cNvSpPr txBox="1"/>
              <p:nvPr/>
            </p:nvSpPr>
            <p:spPr>
              <a:xfrm>
                <a:off x="10030729" y="3071199"/>
                <a:ext cx="1334468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sz="4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?,? </m:t>
                          </m:r>
                        </m:e>
                      </m:d>
                    </m:oMath>
                  </m:oMathPara>
                </a14:m>
                <a:endParaRPr lang="en-US" sz="40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644EEA2-68FE-FD4F-BE1A-43F36361F3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30729" y="3071199"/>
                <a:ext cx="1334468" cy="615553"/>
              </a:xfrm>
              <a:prstGeom prst="rect">
                <a:avLst/>
              </a:prstGeom>
              <a:blipFill>
                <a:blip r:embed="rId3"/>
                <a:stretch>
                  <a:fillRect t="-6122" b="-387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0DD96CE0-58F9-7B42-A3FA-CA0DCF2228C0}"/>
              </a:ext>
            </a:extLst>
          </p:cNvPr>
          <p:cNvSpPr txBox="1"/>
          <p:nvPr/>
        </p:nvSpPr>
        <p:spPr>
          <a:xfrm>
            <a:off x="119920" y="3779085"/>
            <a:ext cx="299803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/>
              <a:t>(</a:t>
            </a:r>
            <a:r>
              <a:rPr lang="en-US" sz="2200" dirty="0" err="1"/>
              <a:t>IllustrisTNG</a:t>
            </a:r>
            <a:r>
              <a:rPr lang="en-US" sz="2200" dirty="0"/>
              <a:t> hydro sims)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87FE77-C7DC-5544-ACC7-E0E0199B771F}"/>
              </a:ext>
            </a:extLst>
          </p:cNvPr>
          <p:cNvSpPr txBox="1"/>
          <p:nvPr/>
        </p:nvSpPr>
        <p:spPr>
          <a:xfrm>
            <a:off x="4757052" y="4987398"/>
            <a:ext cx="337457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/>
              <a:t>(Trained on SIMBA sims)</a:t>
            </a:r>
          </a:p>
        </p:txBody>
      </p:sp>
    </p:spTree>
    <p:extLst>
      <p:ext uri="{BB962C8B-B14F-4D97-AF65-F5344CB8AC3E}">
        <p14:creationId xmlns:p14="http://schemas.microsoft.com/office/powerpoint/2010/main" val="20896809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C622F4A-F858-1A4F-A272-FFE90B2308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8736"/>
            <a:ext cx="12192000" cy="646020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961FC1C-EE7F-7E44-8E27-31F678F474B5}"/>
              </a:ext>
            </a:extLst>
          </p:cNvPr>
          <p:cNvSpPr/>
          <p:nvPr/>
        </p:nvSpPr>
        <p:spPr>
          <a:xfrm>
            <a:off x="0" y="0"/>
            <a:ext cx="12192000" cy="9893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481E997-0CC9-6E45-94BB-5EBF73C1D1BA}"/>
              </a:ext>
            </a:extLst>
          </p:cNvPr>
          <p:cNvSpPr txBox="1"/>
          <p:nvPr/>
        </p:nvSpPr>
        <p:spPr>
          <a:xfrm>
            <a:off x="0" y="17621"/>
            <a:ext cx="12192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600" dirty="0"/>
              <a:t>The </a:t>
            </a:r>
            <a:r>
              <a:rPr lang="en-US" sz="5600" i="1" dirty="0"/>
              <a:t>CAMEL</a:t>
            </a:r>
            <a:r>
              <a:rPr lang="en-US" sz="5600" dirty="0"/>
              <a:t> Simulations: baryonic effects</a:t>
            </a:r>
          </a:p>
        </p:txBody>
      </p:sp>
    </p:spTree>
    <p:extLst>
      <p:ext uri="{BB962C8B-B14F-4D97-AF65-F5344CB8AC3E}">
        <p14:creationId xmlns:p14="http://schemas.microsoft.com/office/powerpoint/2010/main" val="4006385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3339239-B988-5748-8397-413FDC7B2678}"/>
              </a:ext>
            </a:extLst>
          </p:cNvPr>
          <p:cNvSpPr txBox="1"/>
          <p:nvPr/>
        </p:nvSpPr>
        <p:spPr>
          <a:xfrm>
            <a:off x="0" y="1156"/>
            <a:ext cx="12192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600" dirty="0"/>
              <a:t>The </a:t>
            </a:r>
            <a:r>
              <a:rPr lang="en-US" sz="5600" i="1" dirty="0"/>
              <a:t>CAMEL</a:t>
            </a:r>
            <a:r>
              <a:rPr lang="en-US" sz="5600" dirty="0"/>
              <a:t> Simulations: baryonic effects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37321B-171A-D54B-BBF1-CABAAB0C1C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0171" y="955243"/>
            <a:ext cx="7136033" cy="5901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4323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7D28B3E-1CFE-F548-827D-2C84AD9BB475}"/>
              </a:ext>
            </a:extLst>
          </p:cNvPr>
          <p:cNvSpPr txBox="1"/>
          <p:nvPr/>
        </p:nvSpPr>
        <p:spPr>
          <a:xfrm>
            <a:off x="0" y="17621"/>
            <a:ext cx="12192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600" dirty="0"/>
              <a:t>The </a:t>
            </a:r>
            <a:r>
              <a:rPr lang="en-US" sz="5600" i="1" dirty="0"/>
              <a:t>CAMEL</a:t>
            </a:r>
            <a:r>
              <a:rPr lang="en-US" sz="5600" dirty="0"/>
              <a:t> Simulations: baryonic effects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CB337C2-4372-C24C-9558-DBB0A70587D3}"/>
                  </a:ext>
                </a:extLst>
              </p:cNvPr>
              <p:cNvSpPr txBox="1"/>
              <p:nvPr/>
            </p:nvSpPr>
            <p:spPr>
              <a:xfrm>
                <a:off x="272143" y="1271957"/>
                <a:ext cx="10733314" cy="53376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00" u="sng" dirty="0"/>
                  <a:t>Conclusions:</a:t>
                </a:r>
              </a:p>
              <a:p>
                <a:endParaRPr lang="en-US" sz="35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3500" dirty="0"/>
                  <a:t>Volume of 25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5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35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35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500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p>
                                <m:r>
                                  <a:rPr lang="en-US" sz="35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  <m:r>
                              <m:rPr>
                                <m:sty m:val="p"/>
                              </m:rPr>
                              <a:rPr lang="en-US" sz="3500" b="0" i="0" smtClean="0">
                                <a:latin typeface="Cambria Math" panose="02040503050406030204" pitchFamily="18" charset="0"/>
                              </a:rPr>
                              <m:t>Mpc</m:t>
                            </m:r>
                          </m:e>
                        </m:d>
                      </m:e>
                      <m:sup>
                        <m:r>
                          <a:rPr lang="en-US" sz="35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sz="3500" b="0" dirty="0"/>
                  <a:t> &amp; “extreme” astrophysics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sz="35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3500" dirty="0"/>
                  <a:t>Only using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5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35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d>
                      <m:dPr>
                        <m:ctrlPr>
                          <a:rPr lang="en-US" sz="35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5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</m:oMath>
                </a14:m>
                <a:r>
                  <a:rPr lang="en-US" sz="3500" dirty="0"/>
                  <a:t> at z=5;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500" b="0" i="1" smtClean="0">
                            <a:latin typeface="Cambria Math" panose="02040503050406030204" pitchFamily="18" charset="0"/>
                          </a:rPr>
                          <m:t>    </m:t>
                        </m:r>
                        <m:r>
                          <a:rPr lang="en-US" sz="35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3500" b="0" i="0" smtClean="0">
                            <a:latin typeface="Cambria Math" panose="02040503050406030204" pitchFamily="18" charset="0"/>
                          </a:rPr>
                          <m:t>max</m:t>
                        </m:r>
                      </m:sub>
                    </m:sSub>
                    <m:r>
                      <a:rPr lang="en-US" sz="3500" b="0" i="1" smtClean="0">
                        <a:latin typeface="Cambria Math" panose="02040503050406030204" pitchFamily="18" charset="0"/>
                      </a:rPr>
                      <m:t>=30 </m:t>
                    </m:r>
                    <m:r>
                      <a:rPr lang="en-US" sz="3500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m:rPr>
                        <m:sty m:val="p"/>
                      </m:rPr>
                      <a:rPr lang="en-US" sz="3500" b="0" i="0" smtClean="0">
                        <a:latin typeface="Cambria Math" panose="02040503050406030204" pitchFamily="18" charset="0"/>
                      </a:rPr>
                      <m:t>Mp</m:t>
                    </m:r>
                    <m:sSup>
                      <m:sSupPr>
                        <m:ctrlPr>
                          <a:rPr lang="en-US" sz="3500" b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3500" b="0" i="0" smtClean="0">
                            <a:latin typeface="Cambria Math" panose="02040503050406030204" pitchFamily="18" charset="0"/>
                          </a:rPr>
                          <m:t>c</m:t>
                        </m:r>
                      </m:e>
                      <m:sup>
                        <m:r>
                          <a:rPr lang="en-US" sz="3500" b="0" i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sz="35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sz="35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3500" dirty="0"/>
                  <a:t>Two different hydrodynamic simulations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sz="35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35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500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  <m:sSub>
                          <m:sSubPr>
                            <m:ctrlPr>
                              <a:rPr lang="en-US" sz="35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3500" b="0" i="0" smtClean="0">
                                <a:latin typeface="Cambria Math" panose="02040503050406030204" pitchFamily="18" charset="0"/>
                              </a:rPr>
                              <m:t>Ω</m:t>
                            </m:r>
                          </m:e>
                          <m:sub>
                            <m:r>
                              <a:rPr lang="en-US" sz="35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35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3500" b="0" i="0" smtClean="0">
                                <a:latin typeface="Cambria Math" panose="02040503050406030204" pitchFamily="18" charset="0"/>
                              </a:rPr>
                              <m:t>Ω</m:t>
                            </m:r>
                          </m:e>
                          <m:sub>
                            <m:r>
                              <a:rPr lang="en-US" sz="35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den>
                    </m:f>
                    <m:r>
                      <a:rPr lang="en-US" sz="3500" b="0" i="1" smtClean="0">
                        <a:latin typeface="Cambria Math" panose="02040503050406030204" pitchFamily="18" charset="0"/>
                      </a:rPr>
                      <m:t>≃20%                  </m:t>
                    </m:r>
                    <m:f>
                      <m:fPr>
                        <m:ctrlPr>
                          <a:rPr lang="en-US" sz="35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500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  <m:sSub>
                          <m:sSubPr>
                            <m:ctrlPr>
                              <a:rPr lang="en-US" sz="35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500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3500" b="0" i="1" smtClean="0">
                                <a:latin typeface="Cambria Math" panose="02040503050406030204" pitchFamily="18" charset="0"/>
                              </a:rPr>
                              <m:t>8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35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500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3500" b="0" i="1" smtClean="0">
                                <a:latin typeface="Cambria Math" panose="02040503050406030204" pitchFamily="18" charset="0"/>
                              </a:rPr>
                              <m:t>8</m:t>
                            </m:r>
                          </m:sub>
                        </m:sSub>
                      </m:den>
                    </m:f>
                    <m:r>
                      <a:rPr lang="en-US" sz="3500" b="0" i="1" smtClean="0">
                        <a:latin typeface="Cambria Math" panose="02040503050406030204" pitchFamily="18" charset="0"/>
                      </a:rPr>
                      <m:t>≃6%</m:t>
                    </m:r>
                  </m:oMath>
                </a14:m>
                <a:endParaRPr lang="en-US" sz="3500" b="0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CB337C2-4372-C24C-9558-DBB0A70587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143" y="1271957"/>
                <a:ext cx="10733314" cy="5337615"/>
              </a:xfrm>
              <a:prstGeom prst="rect">
                <a:avLst/>
              </a:prstGeom>
              <a:blipFill>
                <a:blip r:embed="rId2"/>
                <a:stretch>
                  <a:fillRect l="-1889" t="-19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690236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3FAAF02-A179-8543-B4B6-7B4F41007B90}"/>
              </a:ext>
            </a:extLst>
          </p:cNvPr>
          <p:cNvSpPr txBox="1"/>
          <p:nvPr/>
        </p:nvSpPr>
        <p:spPr>
          <a:xfrm>
            <a:off x="0" y="1156"/>
            <a:ext cx="12192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600" dirty="0"/>
              <a:t>Next steps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EF3DD641-936F-454B-BCCC-5F6D118C015A}"/>
              </a:ext>
            </a:extLst>
          </p:cNvPr>
          <p:cNvSpPr/>
          <p:nvPr/>
        </p:nvSpPr>
        <p:spPr>
          <a:xfrm>
            <a:off x="4757051" y="2024743"/>
            <a:ext cx="3374572" cy="2884714"/>
          </a:xfrm>
          <a:prstGeom prst="roundRect">
            <a:avLst/>
          </a:prstGeom>
          <a:solidFill>
            <a:schemeClr val="accent1">
              <a:alpha val="0"/>
            </a:schemeClr>
          </a:solidFill>
          <a:ln w="635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1C8D2E-16EC-3C47-B696-E00BC4F21B6A}"/>
              </a:ext>
            </a:extLst>
          </p:cNvPr>
          <p:cNvSpPr txBox="1"/>
          <p:nvPr/>
        </p:nvSpPr>
        <p:spPr>
          <a:xfrm>
            <a:off x="4757051" y="2019916"/>
            <a:ext cx="3337631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0" dirty="0"/>
              <a:t>Deep convolutional neural network</a:t>
            </a: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DE5AE3A4-A531-8C45-AE90-2D671FDA9A62}"/>
              </a:ext>
            </a:extLst>
          </p:cNvPr>
          <p:cNvSpPr/>
          <p:nvPr/>
        </p:nvSpPr>
        <p:spPr>
          <a:xfrm rot="2183018">
            <a:off x="3059251" y="1797330"/>
            <a:ext cx="1489596" cy="3593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1FD0CF6E-4553-6248-8A73-C3F0AF170714}"/>
              </a:ext>
            </a:extLst>
          </p:cNvPr>
          <p:cNvSpPr/>
          <p:nvPr/>
        </p:nvSpPr>
        <p:spPr>
          <a:xfrm rot="19252505">
            <a:off x="8226556" y="2324840"/>
            <a:ext cx="1676745" cy="3593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644EEA2-68FE-FD4F-BE1A-43F36361F3C6}"/>
                  </a:ext>
                </a:extLst>
              </p:cNvPr>
              <p:cNvSpPr txBox="1"/>
              <p:nvPr/>
            </p:nvSpPr>
            <p:spPr>
              <a:xfrm>
                <a:off x="9747692" y="1242416"/>
                <a:ext cx="2043572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sz="4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4000" b="0" i="0" smtClean="0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  <m:sub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sub>
                          </m:s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sz="40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644EEA2-68FE-FD4F-BE1A-43F36361F3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47692" y="1242416"/>
                <a:ext cx="2043572" cy="615553"/>
              </a:xfrm>
              <a:prstGeom prst="rect">
                <a:avLst/>
              </a:prstGeom>
              <a:blipFill>
                <a:blip r:embed="rId2"/>
                <a:stretch>
                  <a:fillRect t="-6122" b="-387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0DD96CE0-58F9-7B42-A3FA-CA0DCF2228C0}"/>
              </a:ext>
            </a:extLst>
          </p:cNvPr>
          <p:cNvSpPr txBox="1"/>
          <p:nvPr/>
        </p:nvSpPr>
        <p:spPr>
          <a:xfrm>
            <a:off x="283029" y="2795323"/>
            <a:ext cx="241662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/>
              <a:t>(SIMBA hydro sims)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DC0D06E-7DBB-D244-AB0F-D97BC67B8B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8669"/>
            <a:ext cx="3155354" cy="261900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58EA1F8-5C99-C543-87CB-47CB211109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9" y="3792858"/>
            <a:ext cx="3150755" cy="261518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6B59BF6-5B29-4D44-8C55-84B3394B0396}"/>
              </a:ext>
            </a:extLst>
          </p:cNvPr>
          <p:cNvSpPr txBox="1"/>
          <p:nvPr/>
        </p:nvSpPr>
        <p:spPr>
          <a:xfrm>
            <a:off x="0" y="6342462"/>
            <a:ext cx="298304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/>
              <a:t>(</a:t>
            </a:r>
            <a:r>
              <a:rPr lang="en-US" sz="2200" dirty="0" err="1"/>
              <a:t>IllustrisTNG</a:t>
            </a:r>
            <a:r>
              <a:rPr lang="en-US" sz="2200" dirty="0"/>
              <a:t> hydro sims)</a:t>
            </a:r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6C30C887-27D5-3440-A608-3E7184D060C1}"/>
              </a:ext>
            </a:extLst>
          </p:cNvPr>
          <p:cNvSpPr/>
          <p:nvPr/>
        </p:nvSpPr>
        <p:spPr>
          <a:xfrm rot="19333072">
            <a:off x="3066713" y="4425399"/>
            <a:ext cx="1489596" cy="3593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86F8D200-1CA5-4945-BFBF-5C9F615CF465}"/>
              </a:ext>
            </a:extLst>
          </p:cNvPr>
          <p:cNvSpPr/>
          <p:nvPr/>
        </p:nvSpPr>
        <p:spPr>
          <a:xfrm rot="1583481">
            <a:off x="8293654" y="4120687"/>
            <a:ext cx="1676745" cy="3593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2E071CA-916D-DE4D-AC90-C39A95776285}"/>
                  </a:ext>
                </a:extLst>
              </p:cNvPr>
              <p:cNvSpPr txBox="1"/>
              <p:nvPr/>
            </p:nvSpPr>
            <p:spPr>
              <a:xfrm>
                <a:off x="10102244" y="4428814"/>
                <a:ext cx="1334468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sz="4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?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,? </m:t>
                          </m:r>
                        </m:e>
                      </m:d>
                    </m:oMath>
                  </m:oMathPara>
                </a14:m>
                <a:endParaRPr lang="en-US" sz="4000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2E071CA-916D-DE4D-AC90-C39A957762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02244" y="4428814"/>
                <a:ext cx="1334468" cy="615553"/>
              </a:xfrm>
              <a:prstGeom prst="rect">
                <a:avLst/>
              </a:prstGeom>
              <a:blipFill>
                <a:blip r:embed="rId5"/>
                <a:stretch>
                  <a:fillRect t="-6122" b="-367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75799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368017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14ABE41-3D48-BF49-8846-6AD8AE247F02}"/>
              </a:ext>
            </a:extLst>
          </p:cNvPr>
          <p:cNvSpPr txBox="1"/>
          <p:nvPr/>
        </p:nvSpPr>
        <p:spPr>
          <a:xfrm>
            <a:off x="0" y="0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/>
              <a:t>Information content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69BC44-EB3D-584F-9E94-2951652A898E}"/>
              </a:ext>
            </a:extLst>
          </p:cNvPr>
          <p:cNvSpPr txBox="1"/>
          <p:nvPr/>
        </p:nvSpPr>
        <p:spPr>
          <a:xfrm>
            <a:off x="272143" y="1239299"/>
            <a:ext cx="9829799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u="sng" dirty="0"/>
              <a:t>Problem:</a:t>
            </a:r>
          </a:p>
          <a:p>
            <a:endParaRPr lang="en-US" sz="35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500" dirty="0"/>
              <a:t>Lots of information on small scales</a:t>
            </a:r>
            <a:endParaRPr lang="en-US" sz="3500" b="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5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500" dirty="0"/>
              <a:t>Information beyond power spectrum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5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500" dirty="0"/>
              <a:t>What about baryonic effects?</a:t>
            </a:r>
          </a:p>
        </p:txBody>
      </p:sp>
    </p:spTree>
    <p:extLst>
      <p:ext uri="{BB962C8B-B14F-4D97-AF65-F5344CB8AC3E}">
        <p14:creationId xmlns:p14="http://schemas.microsoft.com/office/powerpoint/2010/main" val="41597455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14ABE41-3D48-BF49-8846-6AD8AE247F02}"/>
              </a:ext>
            </a:extLst>
          </p:cNvPr>
          <p:cNvSpPr txBox="1"/>
          <p:nvPr/>
        </p:nvSpPr>
        <p:spPr>
          <a:xfrm>
            <a:off x="0" y="0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/>
              <a:t>Baryonic effects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69BC44-EB3D-584F-9E94-2951652A898E}"/>
              </a:ext>
            </a:extLst>
          </p:cNvPr>
          <p:cNvSpPr txBox="1"/>
          <p:nvPr/>
        </p:nvSpPr>
        <p:spPr>
          <a:xfrm>
            <a:off x="272143" y="1348159"/>
            <a:ext cx="10537371" cy="4939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500" dirty="0"/>
              <a:t>Huge dynamical range; </a:t>
            </a:r>
            <a:r>
              <a:rPr lang="en-US" sz="3500" dirty="0" err="1"/>
              <a:t>subgrid</a:t>
            </a:r>
            <a:r>
              <a:rPr lang="en-US" sz="3500" dirty="0"/>
              <a:t> physics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5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500" dirty="0"/>
              <a:t>Different implementations &amp; hydrodynamic solvers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5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500" dirty="0"/>
              <a:t>We are producing realistic galaxies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5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500" dirty="0"/>
              <a:t>Do we believe it?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5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500" dirty="0"/>
              <a:t>Our conservative approach: marginalize over them</a:t>
            </a:r>
          </a:p>
        </p:txBody>
      </p:sp>
    </p:spTree>
    <p:extLst>
      <p:ext uri="{BB962C8B-B14F-4D97-AF65-F5344CB8AC3E}">
        <p14:creationId xmlns:p14="http://schemas.microsoft.com/office/powerpoint/2010/main" val="28545963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F0B2D53-E64F-8A40-93C6-9E9DE0299C0C}"/>
              </a:ext>
            </a:extLst>
          </p:cNvPr>
          <p:cNvSpPr txBox="1"/>
          <p:nvPr/>
        </p:nvSpPr>
        <p:spPr>
          <a:xfrm>
            <a:off x="0" y="1156"/>
            <a:ext cx="12192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800" dirty="0"/>
              <a:t>The </a:t>
            </a:r>
            <a:r>
              <a:rPr lang="en-US" sz="5800" i="1" dirty="0"/>
              <a:t>CAMEL</a:t>
            </a:r>
            <a:r>
              <a:rPr lang="en-US" sz="5800" dirty="0"/>
              <a:t> Simulations</a:t>
            </a:r>
          </a:p>
          <a:p>
            <a:pPr algn="ctr"/>
            <a:r>
              <a:rPr lang="en-US" sz="3000" dirty="0"/>
              <a:t>(Cosmology and Astrophysics with </a:t>
            </a:r>
            <a:r>
              <a:rPr lang="en-US" sz="3000" dirty="0" err="1"/>
              <a:t>MachinE</a:t>
            </a:r>
            <a:r>
              <a:rPr lang="en-US" sz="3000" dirty="0"/>
              <a:t> Learning)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0BA065F-2777-4047-A6EB-4A15B24F1B75}"/>
                  </a:ext>
                </a:extLst>
              </p:cNvPr>
              <p:cNvSpPr txBox="1"/>
              <p:nvPr/>
            </p:nvSpPr>
            <p:spPr>
              <a:xfrm>
                <a:off x="87082" y="1923503"/>
                <a:ext cx="12017829" cy="45220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250000"/>
                  </a:lnSpc>
                  <a:buFont typeface="Arial" panose="020B0604020202020204" pitchFamily="34" charset="0"/>
                  <a:buChar char="•"/>
                </a:pPr>
                <a:r>
                  <a:rPr lang="en-US" sz="3000" dirty="0"/>
                  <a:t>A set of 4000 simulations: 2000 hydrodynamic + 2000 N-body</a:t>
                </a:r>
              </a:p>
              <a:p>
                <a:pPr marL="285750" indent="-285750">
                  <a:lnSpc>
                    <a:spcPct val="250000"/>
                  </a:lnSpc>
                  <a:buFont typeface="Arial" panose="020B0604020202020204" pitchFamily="34" charset="0"/>
                  <a:buChar char="•"/>
                </a:pPr>
                <a:r>
                  <a:rPr lang="en-US" sz="3000" dirty="0"/>
                  <a:t>Different cosmologies and astrophysics: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3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3000" b="0" i="0" smtClean="0">
                                <a:latin typeface="Cambria Math" panose="02040503050406030204" pitchFamily="18" charset="0"/>
                              </a:rPr>
                              <m:t>Ω</m:t>
                            </m:r>
                          </m:e>
                          <m:sub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8</m:t>
                            </m:r>
                          </m:sub>
                        </m:sSub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sz="3000" b="0" i="0" smtClean="0">
                            <a:latin typeface="Cambria Math" panose="02040503050406030204" pitchFamily="18" charset="0"/>
                          </a:rPr>
                          <m:t>S</m:t>
                        </m:r>
                        <m:sSub>
                          <m:sSubPr>
                            <m:ctrlPr>
                              <a:rPr lang="en-US" sz="3000" b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3000" b="0" i="0" smtClean="0">
                                <a:latin typeface="Cambria Math" panose="02040503050406030204" pitchFamily="18" charset="0"/>
                              </a:rPr>
                              <m:t>N</m:t>
                            </m:r>
                          </m:e>
                          <m:sub>
                            <m:r>
                              <a:rPr lang="en-US" sz="3000" b="0" i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3000" b="0" i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sz="3000" b="0" i="0" smtClean="0">
                            <a:latin typeface="Cambria Math" panose="02040503050406030204" pitchFamily="18" charset="0"/>
                          </a:rPr>
                          <m:t>S</m:t>
                        </m:r>
                        <m:sSub>
                          <m:sSubPr>
                            <m:ctrlPr>
                              <a:rPr lang="en-US" sz="3000" b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3000" b="0" i="0" smtClean="0">
                                <a:latin typeface="Cambria Math" panose="02040503050406030204" pitchFamily="18" charset="0"/>
                              </a:rPr>
                              <m:t>N</m:t>
                            </m:r>
                          </m:e>
                          <m:sub>
                            <m:r>
                              <a:rPr lang="en-US" sz="3000" b="0" i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3000" b="0" i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sz="3000" b="0" i="0" smtClean="0">
                            <a:latin typeface="Cambria Math" panose="02040503050406030204" pitchFamily="18" charset="0"/>
                          </a:rPr>
                          <m:t>AG</m:t>
                        </m:r>
                        <m:sSub>
                          <m:sSubPr>
                            <m:ctrlPr>
                              <a:rPr lang="en-US" sz="3000" b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3000" b="0" i="0" smtClean="0">
                                <a:latin typeface="Cambria Math" panose="02040503050406030204" pitchFamily="18" charset="0"/>
                              </a:rPr>
                              <m:t>N</m:t>
                            </m:r>
                          </m:e>
                          <m:sub>
                            <m:r>
                              <a:rPr lang="en-US" sz="3000" b="0" i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3000" b="0" i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sz="3000" b="0" i="0" smtClean="0">
                            <a:latin typeface="Cambria Math" panose="02040503050406030204" pitchFamily="18" charset="0"/>
                          </a:rPr>
                          <m:t>AG</m:t>
                        </m:r>
                        <m:sSub>
                          <m:sSubPr>
                            <m:ctrlPr>
                              <a:rPr lang="en-US" sz="3000" b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3000" b="0" i="0" smtClean="0">
                                <a:latin typeface="Cambria Math" panose="02040503050406030204" pitchFamily="18" charset="0"/>
                              </a:rPr>
                              <m:t>N</m:t>
                            </m:r>
                          </m:e>
                          <m:sub>
                            <m:r>
                              <a:rPr lang="en-US" sz="3000" b="0" i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sz="3000" dirty="0"/>
              </a:p>
              <a:p>
                <a:pPr marL="285750" indent="-285750">
                  <a:lnSpc>
                    <a:spcPct val="250000"/>
                  </a:lnSpc>
                  <a:buFont typeface="Arial" panose="020B0604020202020204" pitchFamily="34" charset="0"/>
                  <a:buChar char="•"/>
                </a:pPr>
                <a:r>
                  <a:rPr lang="en-US" sz="3000" dirty="0"/>
                  <a:t>Two different codes/</a:t>
                </a:r>
                <a:r>
                  <a:rPr lang="en-US" sz="3000" dirty="0" err="1"/>
                  <a:t>subgrid</a:t>
                </a:r>
                <a:r>
                  <a:rPr lang="en-US" sz="3000" dirty="0"/>
                  <a:t> physics: AREPO/</a:t>
                </a:r>
                <a:r>
                  <a:rPr lang="en-US" sz="3000" dirty="0" err="1"/>
                  <a:t>IllustrisTNG</a:t>
                </a:r>
                <a:r>
                  <a:rPr lang="en-US" sz="3000" dirty="0"/>
                  <a:t> &amp; GIZMO/SIMBA</a:t>
                </a:r>
              </a:p>
              <a:p>
                <a:pPr marL="285750" indent="-285750">
                  <a:lnSpc>
                    <a:spcPct val="250000"/>
                  </a:lnSpc>
                  <a:buFont typeface="Arial" panose="020B0604020202020204" pitchFamily="34" charset="0"/>
                  <a:buChar char="•"/>
                </a:pPr>
                <a:r>
                  <a:rPr lang="en-US" sz="3000" dirty="0"/>
                  <a:t>8 Million CPU hours; 200 Terabytes</a:t>
                </a: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0BA065F-2777-4047-A6EB-4A15B24F1B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82" y="1923503"/>
                <a:ext cx="12017829" cy="4522007"/>
              </a:xfrm>
              <a:prstGeom prst="rect">
                <a:avLst/>
              </a:prstGeom>
              <a:blipFill>
                <a:blip r:embed="rId2"/>
                <a:stretch>
                  <a:fillRect l="-950" b="-30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982880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8C79B21-814E-1A4E-8D8C-A74A62C38C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2218" y="0"/>
            <a:ext cx="826247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8C9EADE-F277-2649-A6C5-A8D2D6C8EE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2776" y="0"/>
            <a:ext cx="826247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4F9D2A3-F87E-DE46-8DAB-FA01EDA217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2776" y="0"/>
            <a:ext cx="8262471" cy="68580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95385F7-76A2-DD46-8830-2A486C29D8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2776" y="0"/>
            <a:ext cx="826247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2777868-34BD-9F4A-8B2A-B7E99B7DB375}"/>
              </a:ext>
            </a:extLst>
          </p:cNvPr>
          <p:cNvSpPr txBox="1"/>
          <p:nvPr/>
        </p:nvSpPr>
        <p:spPr>
          <a:xfrm>
            <a:off x="0" y="13642"/>
            <a:ext cx="460198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500" dirty="0"/>
              <a:t>The CAMEL </a:t>
            </a:r>
          </a:p>
          <a:p>
            <a:pPr algn="ctr"/>
            <a:r>
              <a:rPr lang="en-US" sz="5500" dirty="0"/>
              <a:t>simulations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AF3C42-D6A9-B044-887F-2AC8B439A397}"/>
              </a:ext>
            </a:extLst>
          </p:cNvPr>
          <p:cNvSpPr txBox="1"/>
          <p:nvPr/>
        </p:nvSpPr>
        <p:spPr>
          <a:xfrm>
            <a:off x="449903" y="4377128"/>
            <a:ext cx="370217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Gas column density </a:t>
            </a:r>
          </a:p>
          <a:p>
            <a:pPr algn="ctr"/>
            <a:r>
              <a:rPr lang="en-US" sz="3000" dirty="0"/>
              <a:t>at z=5</a:t>
            </a:r>
          </a:p>
        </p:txBody>
      </p:sp>
    </p:spTree>
    <p:extLst>
      <p:ext uri="{BB962C8B-B14F-4D97-AF65-F5344CB8AC3E}">
        <p14:creationId xmlns:p14="http://schemas.microsoft.com/office/powerpoint/2010/main" val="1922103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nline Media 1" descr="gas.mov">
            <a:hlinkClick r:id="" action="ppaction://media"/>
            <a:extLst>
              <a:ext uri="{FF2B5EF4-FFF2-40B4-BE49-F238E27FC236}">
                <a16:creationId xmlns:a16="http://schemas.microsoft.com/office/drawing/2014/main" id="{790F2616-4308-1549-970F-4B0064A52C7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977472" y="29980"/>
            <a:ext cx="8266176" cy="686361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6E7ED00-3D44-ED4F-9BA5-77249FADA484}"/>
              </a:ext>
            </a:extLst>
          </p:cNvPr>
          <p:cNvSpPr txBox="1"/>
          <p:nvPr/>
        </p:nvSpPr>
        <p:spPr>
          <a:xfrm>
            <a:off x="0" y="13642"/>
            <a:ext cx="460198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500" dirty="0"/>
              <a:t>The CAMEL </a:t>
            </a:r>
          </a:p>
          <a:p>
            <a:pPr algn="ctr"/>
            <a:r>
              <a:rPr lang="en-US" sz="5500" dirty="0"/>
              <a:t>simulations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9398E4-9F35-2C45-AE1A-2787D1799303}"/>
              </a:ext>
            </a:extLst>
          </p:cNvPr>
          <p:cNvSpPr txBox="1"/>
          <p:nvPr/>
        </p:nvSpPr>
        <p:spPr>
          <a:xfrm>
            <a:off x="449903" y="4377128"/>
            <a:ext cx="370217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Gas column density </a:t>
            </a:r>
          </a:p>
          <a:p>
            <a:pPr algn="ctr"/>
            <a:r>
              <a:rPr lang="en-US" sz="3000" dirty="0"/>
              <a:t>at z=5</a:t>
            </a:r>
          </a:p>
        </p:txBody>
      </p:sp>
    </p:spTree>
    <p:extLst>
      <p:ext uri="{BB962C8B-B14F-4D97-AF65-F5344CB8AC3E}">
        <p14:creationId xmlns:p14="http://schemas.microsoft.com/office/powerpoint/2010/main" val="191102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37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3FAAF02-A179-8543-B4B6-7B4F41007B90}"/>
              </a:ext>
            </a:extLst>
          </p:cNvPr>
          <p:cNvSpPr txBox="1"/>
          <p:nvPr/>
        </p:nvSpPr>
        <p:spPr>
          <a:xfrm>
            <a:off x="0" y="1156"/>
            <a:ext cx="12192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600" dirty="0"/>
              <a:t>The </a:t>
            </a:r>
            <a:r>
              <a:rPr lang="en-US" sz="5600" i="1" dirty="0"/>
              <a:t>CAMEL</a:t>
            </a:r>
            <a:r>
              <a:rPr lang="en-US" sz="5600" dirty="0"/>
              <a:t> Simulations: baryonic effects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D5B3133-AA23-7F45-AC57-95AB5BEA60A6}"/>
                  </a:ext>
                </a:extLst>
              </p:cNvPr>
              <p:cNvSpPr txBox="1"/>
              <p:nvPr/>
            </p:nvSpPr>
            <p:spPr>
              <a:xfrm>
                <a:off x="119920" y="3026229"/>
                <a:ext cx="2998033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=5)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D5B3133-AA23-7F45-AC57-95AB5BEA60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920" y="3026229"/>
                <a:ext cx="2998033" cy="707886"/>
              </a:xfrm>
              <a:prstGeom prst="rect">
                <a:avLst/>
              </a:prstGeom>
              <a:blipFill>
                <a:blip r:embed="rId2"/>
                <a:stretch>
                  <a:fillRect l="-420" r="-2521" b="-228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EF3DD641-936F-454B-BCCC-5F6D118C015A}"/>
              </a:ext>
            </a:extLst>
          </p:cNvPr>
          <p:cNvSpPr/>
          <p:nvPr/>
        </p:nvSpPr>
        <p:spPr>
          <a:xfrm>
            <a:off x="4757051" y="2024743"/>
            <a:ext cx="3374572" cy="2884714"/>
          </a:xfrm>
          <a:prstGeom prst="roundRect">
            <a:avLst/>
          </a:prstGeom>
          <a:solidFill>
            <a:schemeClr val="accent1">
              <a:alpha val="0"/>
            </a:schemeClr>
          </a:solidFill>
          <a:ln w="635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1C8D2E-16EC-3C47-B696-E00BC4F21B6A}"/>
              </a:ext>
            </a:extLst>
          </p:cNvPr>
          <p:cNvSpPr txBox="1"/>
          <p:nvPr/>
        </p:nvSpPr>
        <p:spPr>
          <a:xfrm>
            <a:off x="4757051" y="2248522"/>
            <a:ext cx="3337631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dirty="0"/>
              <a:t>Random Forest Regressor</a:t>
            </a: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DE5AE3A4-A531-8C45-AE90-2D671FDA9A62}"/>
              </a:ext>
            </a:extLst>
          </p:cNvPr>
          <p:cNvSpPr/>
          <p:nvPr/>
        </p:nvSpPr>
        <p:spPr>
          <a:xfrm>
            <a:off x="3200396" y="3199307"/>
            <a:ext cx="1274164" cy="3593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1FD0CF6E-4553-6248-8A73-C3F0AF170714}"/>
              </a:ext>
            </a:extLst>
          </p:cNvPr>
          <p:cNvSpPr/>
          <p:nvPr/>
        </p:nvSpPr>
        <p:spPr>
          <a:xfrm>
            <a:off x="8511549" y="3222885"/>
            <a:ext cx="1274164" cy="3593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644EEA2-68FE-FD4F-BE1A-43F36361F3C6}"/>
                  </a:ext>
                </a:extLst>
              </p:cNvPr>
              <p:cNvSpPr txBox="1"/>
              <p:nvPr/>
            </p:nvSpPr>
            <p:spPr>
              <a:xfrm>
                <a:off x="10030729" y="3071199"/>
                <a:ext cx="2043572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sz="4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4000" b="0" i="0" smtClean="0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  <m:sub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sub>
                          </m:s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sz="40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644EEA2-68FE-FD4F-BE1A-43F36361F3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30729" y="3071199"/>
                <a:ext cx="2043572" cy="615553"/>
              </a:xfrm>
              <a:prstGeom prst="rect">
                <a:avLst/>
              </a:prstGeom>
              <a:blipFill>
                <a:blip r:embed="rId3"/>
                <a:stretch>
                  <a:fillRect t="-6122" b="-387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0DD96CE0-58F9-7B42-A3FA-CA0DCF2228C0}"/>
              </a:ext>
            </a:extLst>
          </p:cNvPr>
          <p:cNvSpPr txBox="1"/>
          <p:nvPr/>
        </p:nvSpPr>
        <p:spPr>
          <a:xfrm>
            <a:off x="119920" y="3779085"/>
            <a:ext cx="299803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/>
              <a:t>(SIMBA hydro sims)</a:t>
            </a:r>
          </a:p>
        </p:txBody>
      </p:sp>
    </p:spTree>
    <p:extLst>
      <p:ext uri="{BB962C8B-B14F-4D97-AF65-F5344CB8AC3E}">
        <p14:creationId xmlns:p14="http://schemas.microsoft.com/office/powerpoint/2010/main" val="17198022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3FAAF02-A179-8543-B4B6-7B4F41007B90}"/>
              </a:ext>
            </a:extLst>
          </p:cNvPr>
          <p:cNvSpPr txBox="1"/>
          <p:nvPr/>
        </p:nvSpPr>
        <p:spPr>
          <a:xfrm>
            <a:off x="0" y="1156"/>
            <a:ext cx="12192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600" dirty="0"/>
              <a:t>The </a:t>
            </a:r>
            <a:r>
              <a:rPr lang="en-US" sz="5600" i="1" dirty="0"/>
              <a:t>CAMEL</a:t>
            </a:r>
            <a:r>
              <a:rPr lang="en-US" sz="5600" dirty="0"/>
              <a:t> Simulations: baryonic effects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D5B3133-AA23-7F45-AC57-95AB5BEA60A6}"/>
                  </a:ext>
                </a:extLst>
              </p:cNvPr>
              <p:cNvSpPr txBox="1"/>
              <p:nvPr/>
            </p:nvSpPr>
            <p:spPr>
              <a:xfrm>
                <a:off x="119920" y="3026229"/>
                <a:ext cx="2998033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=5)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D5B3133-AA23-7F45-AC57-95AB5BEA60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920" y="3026229"/>
                <a:ext cx="2998033" cy="707886"/>
              </a:xfrm>
              <a:prstGeom prst="rect">
                <a:avLst/>
              </a:prstGeom>
              <a:blipFill>
                <a:blip r:embed="rId2"/>
                <a:stretch>
                  <a:fillRect l="-420" r="-2521" b="-228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EF3DD641-936F-454B-BCCC-5F6D118C015A}"/>
              </a:ext>
            </a:extLst>
          </p:cNvPr>
          <p:cNvSpPr/>
          <p:nvPr/>
        </p:nvSpPr>
        <p:spPr>
          <a:xfrm>
            <a:off x="4757051" y="2024743"/>
            <a:ext cx="3374572" cy="2884714"/>
          </a:xfrm>
          <a:prstGeom prst="roundRect">
            <a:avLst/>
          </a:prstGeom>
          <a:solidFill>
            <a:schemeClr val="accent1">
              <a:alpha val="0"/>
            </a:schemeClr>
          </a:solidFill>
          <a:ln w="635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1C8D2E-16EC-3C47-B696-E00BC4F21B6A}"/>
              </a:ext>
            </a:extLst>
          </p:cNvPr>
          <p:cNvSpPr txBox="1"/>
          <p:nvPr/>
        </p:nvSpPr>
        <p:spPr>
          <a:xfrm>
            <a:off x="4757051" y="2248522"/>
            <a:ext cx="3337631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dirty="0"/>
              <a:t>Random Forest Regressor</a:t>
            </a: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DE5AE3A4-A531-8C45-AE90-2D671FDA9A62}"/>
              </a:ext>
            </a:extLst>
          </p:cNvPr>
          <p:cNvSpPr/>
          <p:nvPr/>
        </p:nvSpPr>
        <p:spPr>
          <a:xfrm>
            <a:off x="3200396" y="3199307"/>
            <a:ext cx="1274164" cy="3593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1FD0CF6E-4553-6248-8A73-C3F0AF170714}"/>
              </a:ext>
            </a:extLst>
          </p:cNvPr>
          <p:cNvSpPr/>
          <p:nvPr/>
        </p:nvSpPr>
        <p:spPr>
          <a:xfrm>
            <a:off x="8511549" y="3222885"/>
            <a:ext cx="1274164" cy="3593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644EEA2-68FE-FD4F-BE1A-43F36361F3C6}"/>
                  </a:ext>
                </a:extLst>
              </p:cNvPr>
              <p:cNvSpPr txBox="1"/>
              <p:nvPr/>
            </p:nvSpPr>
            <p:spPr>
              <a:xfrm>
                <a:off x="10030729" y="3071199"/>
                <a:ext cx="1334468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sz="4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?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,? </m:t>
                          </m:r>
                        </m:e>
                      </m:d>
                    </m:oMath>
                  </m:oMathPara>
                </a14:m>
                <a:endParaRPr lang="en-US" sz="40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644EEA2-68FE-FD4F-BE1A-43F36361F3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30729" y="3071199"/>
                <a:ext cx="1334468" cy="615553"/>
              </a:xfrm>
              <a:prstGeom prst="rect">
                <a:avLst/>
              </a:prstGeom>
              <a:blipFill>
                <a:blip r:embed="rId3"/>
                <a:stretch>
                  <a:fillRect t="-6122" b="-387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0DD96CE0-58F9-7B42-A3FA-CA0DCF2228C0}"/>
              </a:ext>
            </a:extLst>
          </p:cNvPr>
          <p:cNvSpPr txBox="1"/>
          <p:nvPr/>
        </p:nvSpPr>
        <p:spPr>
          <a:xfrm>
            <a:off x="119920" y="3779085"/>
            <a:ext cx="299803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/>
              <a:t>(SIMBA hydro sims)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081C77-2932-5A4A-803E-869BD4F2111A}"/>
              </a:ext>
            </a:extLst>
          </p:cNvPr>
          <p:cNvSpPr txBox="1"/>
          <p:nvPr/>
        </p:nvSpPr>
        <p:spPr>
          <a:xfrm>
            <a:off x="4757052" y="4987398"/>
            <a:ext cx="337457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/>
              <a:t>(Trained on subset of SIMBA sims)</a:t>
            </a:r>
          </a:p>
        </p:txBody>
      </p:sp>
    </p:spTree>
    <p:extLst>
      <p:ext uri="{BB962C8B-B14F-4D97-AF65-F5344CB8AC3E}">
        <p14:creationId xmlns:p14="http://schemas.microsoft.com/office/powerpoint/2010/main" val="12383161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D5B3133-AA23-7F45-AC57-95AB5BEA60A6}"/>
                  </a:ext>
                </a:extLst>
              </p:cNvPr>
              <p:cNvSpPr txBox="1"/>
              <p:nvPr/>
            </p:nvSpPr>
            <p:spPr>
              <a:xfrm>
                <a:off x="119920" y="3026229"/>
                <a:ext cx="2998033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=5)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D5B3133-AA23-7F45-AC57-95AB5BEA60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920" y="3026229"/>
                <a:ext cx="2998033" cy="707886"/>
              </a:xfrm>
              <a:prstGeom prst="rect">
                <a:avLst/>
              </a:prstGeom>
              <a:blipFill>
                <a:blip r:embed="rId2"/>
                <a:stretch>
                  <a:fillRect l="-420" r="-2521" b="-228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EF3DD641-936F-454B-BCCC-5F6D118C015A}"/>
              </a:ext>
            </a:extLst>
          </p:cNvPr>
          <p:cNvSpPr/>
          <p:nvPr/>
        </p:nvSpPr>
        <p:spPr>
          <a:xfrm>
            <a:off x="4757051" y="2024743"/>
            <a:ext cx="3374572" cy="2884714"/>
          </a:xfrm>
          <a:prstGeom prst="roundRect">
            <a:avLst/>
          </a:prstGeom>
          <a:solidFill>
            <a:schemeClr val="accent1">
              <a:alpha val="0"/>
            </a:schemeClr>
          </a:solidFill>
          <a:ln w="635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1C8D2E-16EC-3C47-B696-E00BC4F21B6A}"/>
              </a:ext>
            </a:extLst>
          </p:cNvPr>
          <p:cNvSpPr txBox="1"/>
          <p:nvPr/>
        </p:nvSpPr>
        <p:spPr>
          <a:xfrm>
            <a:off x="4757051" y="2248522"/>
            <a:ext cx="3337631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dirty="0"/>
              <a:t>Random Forest Regressor</a:t>
            </a: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DE5AE3A4-A531-8C45-AE90-2D671FDA9A62}"/>
              </a:ext>
            </a:extLst>
          </p:cNvPr>
          <p:cNvSpPr/>
          <p:nvPr/>
        </p:nvSpPr>
        <p:spPr>
          <a:xfrm>
            <a:off x="3200396" y="3199307"/>
            <a:ext cx="1274164" cy="3593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1FD0CF6E-4553-6248-8A73-C3F0AF170714}"/>
              </a:ext>
            </a:extLst>
          </p:cNvPr>
          <p:cNvSpPr/>
          <p:nvPr/>
        </p:nvSpPr>
        <p:spPr>
          <a:xfrm>
            <a:off x="8511549" y="3222885"/>
            <a:ext cx="1274164" cy="3593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644EEA2-68FE-FD4F-BE1A-43F36361F3C6}"/>
                  </a:ext>
                </a:extLst>
              </p:cNvPr>
              <p:cNvSpPr txBox="1"/>
              <p:nvPr/>
            </p:nvSpPr>
            <p:spPr>
              <a:xfrm>
                <a:off x="10030729" y="3071199"/>
                <a:ext cx="1931363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sz="4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4000" b="0" i="0" smtClean="0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  <m:sub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40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644EEA2-68FE-FD4F-BE1A-43F36361F3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30729" y="3071199"/>
                <a:ext cx="1931363" cy="615553"/>
              </a:xfrm>
              <a:prstGeom prst="rect">
                <a:avLst/>
              </a:prstGeom>
              <a:blipFill>
                <a:blip r:embed="rId3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0DD96CE0-58F9-7B42-A3FA-CA0DCF2228C0}"/>
              </a:ext>
            </a:extLst>
          </p:cNvPr>
          <p:cNvSpPr txBox="1"/>
          <p:nvPr/>
        </p:nvSpPr>
        <p:spPr>
          <a:xfrm>
            <a:off x="299803" y="3779085"/>
            <a:ext cx="262327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/>
              <a:t>(SIMBA hydro sims)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B7A1511-8E35-414D-B0E0-2297DEA6F4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94839"/>
            <a:ext cx="12192000" cy="646020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C557BFD-EECA-F346-8AE5-A1C02700E142}"/>
              </a:ext>
            </a:extLst>
          </p:cNvPr>
          <p:cNvSpPr/>
          <p:nvPr/>
        </p:nvSpPr>
        <p:spPr>
          <a:xfrm>
            <a:off x="2449286" y="394839"/>
            <a:ext cx="7336427" cy="70788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FAAF02-A179-8543-B4B6-7B4F41007B90}"/>
              </a:ext>
            </a:extLst>
          </p:cNvPr>
          <p:cNvSpPr txBox="1"/>
          <p:nvPr/>
        </p:nvSpPr>
        <p:spPr>
          <a:xfrm>
            <a:off x="0" y="1156"/>
            <a:ext cx="12192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600" dirty="0"/>
              <a:t>The </a:t>
            </a:r>
            <a:r>
              <a:rPr lang="en-US" sz="5600" i="1" dirty="0"/>
              <a:t>CAMEL</a:t>
            </a:r>
            <a:r>
              <a:rPr lang="en-US" sz="5600" dirty="0"/>
              <a:t> Simulations: baryonic effects</a:t>
            </a:r>
          </a:p>
        </p:txBody>
      </p:sp>
    </p:spTree>
    <p:extLst>
      <p:ext uri="{BB962C8B-B14F-4D97-AF65-F5344CB8AC3E}">
        <p14:creationId xmlns:p14="http://schemas.microsoft.com/office/powerpoint/2010/main" val="24845341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1367</TotalTime>
  <Words>329</Words>
  <Application>Microsoft Macintosh PowerPoint</Application>
  <PresentationFormat>Widescreen</PresentationFormat>
  <Paragraphs>78</Paragraphs>
  <Slides>15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Francisco Villaescusa-Navarro</dc:creator>
  <cp:lastModifiedBy>Francisco Villaescusa-Navarro</cp:lastModifiedBy>
  <cp:revision>81</cp:revision>
  <dcterms:created xsi:type="dcterms:W3CDTF">2019-11-19T11:54:20Z</dcterms:created>
  <dcterms:modified xsi:type="dcterms:W3CDTF">2019-11-20T10:42:03Z</dcterms:modified>
</cp:coreProperties>
</file>